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4" r:id="rId3"/>
    <p:sldId id="263" r:id="rId4"/>
    <p:sldId id="288" r:id="rId5"/>
    <p:sldId id="296" r:id="rId6"/>
    <p:sldId id="297" r:id="rId7"/>
    <p:sldId id="257" r:id="rId8"/>
    <p:sldId id="293" r:id="rId9"/>
    <p:sldId id="305" r:id="rId10"/>
    <p:sldId id="258" r:id="rId11"/>
    <p:sldId id="262" r:id="rId12"/>
    <p:sldId id="259" r:id="rId13"/>
    <p:sldId id="260" r:id="rId14"/>
    <p:sldId id="261" r:id="rId15"/>
    <p:sldId id="265" r:id="rId16"/>
    <p:sldId id="266" r:id="rId17"/>
    <p:sldId id="267" r:id="rId18"/>
    <p:sldId id="291" r:id="rId19"/>
    <p:sldId id="269" r:id="rId20"/>
    <p:sldId id="292" r:id="rId21"/>
    <p:sldId id="270" r:id="rId22"/>
    <p:sldId id="289" r:id="rId23"/>
    <p:sldId id="290" r:id="rId24"/>
    <p:sldId id="272" r:id="rId25"/>
    <p:sldId id="273" r:id="rId26"/>
    <p:sldId id="274" r:id="rId27"/>
    <p:sldId id="276" r:id="rId28"/>
    <p:sldId id="275" r:id="rId29"/>
    <p:sldId id="277" r:id="rId30"/>
    <p:sldId id="295" r:id="rId31"/>
    <p:sldId id="298" r:id="rId32"/>
    <p:sldId id="299" r:id="rId33"/>
    <p:sldId id="278" r:id="rId34"/>
    <p:sldId id="301" r:id="rId35"/>
    <p:sldId id="302" r:id="rId36"/>
    <p:sldId id="303" r:id="rId37"/>
    <p:sldId id="304" r:id="rId38"/>
    <p:sldId id="300" r:id="rId39"/>
    <p:sldId id="279" r:id="rId40"/>
    <p:sldId id="280" r:id="rId41"/>
    <p:sldId id="294" r:id="rId42"/>
    <p:sldId id="283" r:id="rId43"/>
    <p:sldId id="281" r:id="rId44"/>
    <p:sldId id="282" r:id="rId45"/>
    <p:sldId id="284" r:id="rId46"/>
    <p:sldId id="285" r:id="rId47"/>
    <p:sldId id="286" r:id="rId48"/>
    <p:sldId id="28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24D3-5F5D-4586-9305-0AACC3093EE1}">
          <p14:sldIdLst>
            <p14:sldId id="256"/>
          </p14:sldIdLst>
        </p14:section>
        <p14:section name="Intro" id="{95FB775C-0602-46D5-B228-E4C41EC740F1}">
          <p14:sldIdLst>
            <p14:sldId id="264"/>
            <p14:sldId id="263"/>
            <p14:sldId id="288"/>
            <p14:sldId id="296"/>
            <p14:sldId id="297"/>
            <p14:sldId id="257"/>
            <p14:sldId id="293"/>
            <p14:sldId id="305"/>
            <p14:sldId id="258"/>
            <p14:sldId id="262"/>
            <p14:sldId id="259"/>
            <p14:sldId id="260"/>
            <p14:sldId id="261"/>
            <p14:sldId id="265"/>
          </p14:sldIdLst>
        </p14:section>
        <p14:section name="Level 1" id="{B0CD5AF2-FD3E-4AAB-9A26-732FC7870CCD}">
          <p14:sldIdLst>
            <p14:sldId id="266"/>
            <p14:sldId id="267"/>
            <p14:sldId id="291"/>
            <p14:sldId id="269"/>
            <p14:sldId id="292"/>
            <p14:sldId id="270"/>
            <p14:sldId id="289"/>
            <p14:sldId id="290"/>
          </p14:sldIdLst>
        </p14:section>
        <p14:section name="Level 2" id="{D6144C49-3029-4AB9-B3AC-C63FADA9D464}">
          <p14:sldIdLst>
            <p14:sldId id="272"/>
            <p14:sldId id="273"/>
            <p14:sldId id="274"/>
            <p14:sldId id="276"/>
            <p14:sldId id="275"/>
          </p14:sldIdLst>
        </p14:section>
        <p14:section name="Level 3" id="{7A8C169F-DCDA-422F-A63C-BC0C96076777}">
          <p14:sldIdLst>
            <p14:sldId id="277"/>
            <p14:sldId id="295"/>
            <p14:sldId id="298"/>
            <p14:sldId id="299"/>
            <p14:sldId id="278"/>
            <p14:sldId id="301"/>
            <p14:sldId id="302"/>
            <p14:sldId id="303"/>
            <p14:sldId id="304"/>
            <p14:sldId id="300"/>
            <p14:sldId id="279"/>
            <p14:sldId id="280"/>
            <p14:sldId id="294"/>
          </p14:sldIdLst>
        </p14:section>
        <p14:section name="Future Work" id="{B91973A3-B28B-4328-8A57-2BE1CB27C4AC}">
          <p14:sldIdLst>
            <p14:sldId id="283"/>
            <p14:sldId id="281"/>
            <p14:sldId id="282"/>
          </p14:sldIdLst>
        </p14:section>
        <p14:section name="Acknowledgements" id="{75DEEDAA-0735-41FD-892A-9767229B80D8}">
          <p14:sldIdLst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sh Mishra" initials="AM" lastIdx="2" clrIdx="0">
    <p:extLst>
      <p:ext uri="{19B8F6BF-5375-455C-9EA6-DF929625EA0E}">
        <p15:presenceInfo xmlns:p15="http://schemas.microsoft.com/office/powerpoint/2012/main" userId="94e58079e5e2c5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1T16:28:43.909" idx="1">
    <p:pos x="10" y="10"/>
    <p:text>Have to motivate this question. Give statements about complexity: standard algorithms (Rips) grows in 2^N.  The PD calculation is n^3 in the number of simplices. This corresponds to the calculations running in .... seconds
Make a quick runtime graph with various datasets along the x-axis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1T16:37:42.482" idx="2">
    <p:pos x="10" y="10"/>
    <p:text>animate PD with moving box along the diagonal with corner on the diagonal moving along at the current scale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BAF61E-A978-410C-984F-07F1D0F7DBE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B956475-7985-4C77-8110-AD8A595D01F8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6A87EB5-833E-47DA-88BD-1D121DD9434C}" type="parTrans" cxnId="{0F8149A7-0597-4506-8BA4-F712E586165D}">
      <dgm:prSet/>
      <dgm:spPr/>
      <dgm:t>
        <a:bodyPr/>
        <a:lstStyle/>
        <a:p>
          <a:endParaRPr lang="en-US"/>
        </a:p>
      </dgm:t>
    </dgm:pt>
    <dgm:pt modelId="{AD4A09AB-E7FA-4860-BBC3-1751195EC279}" type="sibTrans" cxnId="{0F8149A7-0597-4506-8BA4-F712E586165D}">
      <dgm:prSet/>
      <dgm:spPr/>
      <dgm:t>
        <a:bodyPr/>
        <a:lstStyle/>
        <a:p>
          <a:endParaRPr lang="en-US"/>
        </a:p>
      </dgm:t>
    </dgm:pt>
    <dgm:pt modelId="{F98ADCCE-A4DF-4446-BDBC-4DC638D8783D}">
      <dgm:prSet phldrT="[Text]"/>
      <dgm:spPr/>
      <dgm:t>
        <a:bodyPr/>
        <a:lstStyle/>
        <a:p>
          <a:r>
            <a:rPr lang="en-US" dirty="0"/>
            <a:t>Persistence Diagram</a:t>
          </a:r>
        </a:p>
      </dgm:t>
    </dgm:pt>
    <dgm:pt modelId="{EBDD59E2-53C6-4F1C-B82C-FF2ADC1F8BAD}" type="parTrans" cxnId="{FD1566C0-9D71-40AA-A814-F7113AE79187}">
      <dgm:prSet/>
      <dgm:spPr/>
      <dgm:t>
        <a:bodyPr/>
        <a:lstStyle/>
        <a:p>
          <a:endParaRPr lang="en-US"/>
        </a:p>
      </dgm:t>
    </dgm:pt>
    <dgm:pt modelId="{DBE63D12-AF33-497C-B454-295C3330E27A}" type="sibTrans" cxnId="{FD1566C0-9D71-40AA-A814-F7113AE79187}">
      <dgm:prSet/>
      <dgm:spPr/>
      <dgm:t>
        <a:bodyPr/>
        <a:lstStyle/>
        <a:p>
          <a:endParaRPr lang="en-US"/>
        </a:p>
      </dgm:t>
    </dgm:pt>
    <dgm:pt modelId="{64F6445B-4ED7-4FE3-AE7F-163C6D43A8F5}">
      <dgm:prSet phldrT="[Text]"/>
      <dgm:spPr/>
      <dgm:t>
        <a:bodyPr/>
        <a:lstStyle/>
        <a:p>
          <a:r>
            <a:rPr lang="en-US" dirty="0"/>
            <a:t>Interpretation</a:t>
          </a:r>
        </a:p>
      </dgm:t>
    </dgm:pt>
    <dgm:pt modelId="{45E0966E-6C1F-4842-9385-80B1FEF737EF}" type="parTrans" cxnId="{74F7DB22-4387-4431-94C6-95A1127FD5AE}">
      <dgm:prSet/>
      <dgm:spPr/>
      <dgm:t>
        <a:bodyPr/>
        <a:lstStyle/>
        <a:p>
          <a:endParaRPr lang="en-US"/>
        </a:p>
      </dgm:t>
    </dgm:pt>
    <dgm:pt modelId="{C33C2AA8-15CC-493A-84BA-00B52F777AC7}" type="sibTrans" cxnId="{74F7DB22-4387-4431-94C6-95A1127FD5AE}">
      <dgm:prSet/>
      <dgm:spPr/>
      <dgm:t>
        <a:bodyPr/>
        <a:lstStyle/>
        <a:p>
          <a:endParaRPr lang="en-US"/>
        </a:p>
      </dgm:t>
    </dgm:pt>
    <dgm:pt modelId="{13704F1C-A970-4FB2-A698-EF9845B9F309}">
      <dgm:prSet phldrT="[Text]"/>
      <dgm:spPr/>
      <dgm:t>
        <a:bodyPr/>
        <a:lstStyle/>
        <a:p>
          <a:r>
            <a:rPr lang="en-US" dirty="0"/>
            <a:t>Complex</a:t>
          </a:r>
        </a:p>
      </dgm:t>
    </dgm:pt>
    <dgm:pt modelId="{E66472B1-B5F9-42FA-A6CA-74A27FCB6B55}" type="parTrans" cxnId="{99C8E8B1-B1F0-4806-99C1-2A85B5A6A773}">
      <dgm:prSet/>
      <dgm:spPr/>
      <dgm:t>
        <a:bodyPr/>
        <a:lstStyle/>
        <a:p>
          <a:endParaRPr lang="en-US"/>
        </a:p>
      </dgm:t>
    </dgm:pt>
    <dgm:pt modelId="{BBABF7A6-054D-4AFE-B7A8-8D848D3EFA3A}" type="sibTrans" cxnId="{99C8E8B1-B1F0-4806-99C1-2A85B5A6A773}">
      <dgm:prSet/>
      <dgm:spPr/>
      <dgm:t>
        <a:bodyPr/>
        <a:lstStyle/>
        <a:p>
          <a:endParaRPr lang="en-US"/>
        </a:p>
      </dgm:t>
    </dgm:pt>
    <dgm:pt modelId="{2E5AF774-234A-4159-A90E-F549051D1444}" type="pres">
      <dgm:prSet presAssocID="{07BAF61E-A978-410C-984F-07F1D0F7DBE8}" presName="Name0" presStyleCnt="0">
        <dgm:presLayoutVars>
          <dgm:dir/>
          <dgm:resizeHandles val="exact"/>
        </dgm:presLayoutVars>
      </dgm:prSet>
      <dgm:spPr/>
    </dgm:pt>
    <dgm:pt modelId="{BAD39395-65A8-4C0F-A427-A491F1E053B4}" type="pres">
      <dgm:prSet presAssocID="{8B956475-7985-4C77-8110-AD8A595D01F8}" presName="node" presStyleLbl="node1" presStyleIdx="0" presStyleCnt="4">
        <dgm:presLayoutVars>
          <dgm:bulletEnabled val="1"/>
        </dgm:presLayoutVars>
      </dgm:prSet>
      <dgm:spPr/>
    </dgm:pt>
    <dgm:pt modelId="{9A9672D6-C3C0-45C1-B912-758CE6196064}" type="pres">
      <dgm:prSet presAssocID="{AD4A09AB-E7FA-4860-BBC3-1751195EC279}" presName="sibTrans" presStyleLbl="sibTrans2D1" presStyleIdx="0" presStyleCnt="3"/>
      <dgm:spPr/>
    </dgm:pt>
    <dgm:pt modelId="{6098FCA6-B588-4288-93B8-63E9A6486661}" type="pres">
      <dgm:prSet presAssocID="{AD4A09AB-E7FA-4860-BBC3-1751195EC279}" presName="connectorText" presStyleLbl="sibTrans2D1" presStyleIdx="0" presStyleCnt="3"/>
      <dgm:spPr/>
    </dgm:pt>
    <dgm:pt modelId="{94873AED-8405-45E4-AB18-0E32DBAE33D0}" type="pres">
      <dgm:prSet presAssocID="{13704F1C-A970-4FB2-A698-EF9845B9F309}" presName="node" presStyleLbl="node1" presStyleIdx="1" presStyleCnt="4">
        <dgm:presLayoutVars>
          <dgm:bulletEnabled val="1"/>
        </dgm:presLayoutVars>
      </dgm:prSet>
      <dgm:spPr/>
    </dgm:pt>
    <dgm:pt modelId="{215C9F4A-755F-457B-AD74-62F0B35752AC}" type="pres">
      <dgm:prSet presAssocID="{BBABF7A6-054D-4AFE-B7A8-8D848D3EFA3A}" presName="sibTrans" presStyleLbl="sibTrans2D1" presStyleIdx="1" presStyleCnt="3"/>
      <dgm:spPr/>
    </dgm:pt>
    <dgm:pt modelId="{24B5046E-15D4-494D-951C-11A5D6380C46}" type="pres">
      <dgm:prSet presAssocID="{BBABF7A6-054D-4AFE-B7A8-8D848D3EFA3A}" presName="connectorText" presStyleLbl="sibTrans2D1" presStyleIdx="1" presStyleCnt="3"/>
      <dgm:spPr/>
    </dgm:pt>
    <dgm:pt modelId="{90FE19BF-857B-4D07-A4D9-9128C9B860EC}" type="pres">
      <dgm:prSet presAssocID="{F98ADCCE-A4DF-4446-BDBC-4DC638D8783D}" presName="node" presStyleLbl="node1" presStyleIdx="2" presStyleCnt="4">
        <dgm:presLayoutVars>
          <dgm:bulletEnabled val="1"/>
        </dgm:presLayoutVars>
      </dgm:prSet>
      <dgm:spPr/>
    </dgm:pt>
    <dgm:pt modelId="{828D56D4-8256-4B10-9E1E-A75EF1964A55}" type="pres">
      <dgm:prSet presAssocID="{DBE63D12-AF33-497C-B454-295C3330E27A}" presName="sibTrans" presStyleLbl="sibTrans2D1" presStyleIdx="2" presStyleCnt="3"/>
      <dgm:spPr/>
    </dgm:pt>
    <dgm:pt modelId="{915B6BB7-3ED5-418B-A423-88D74D6928B2}" type="pres">
      <dgm:prSet presAssocID="{DBE63D12-AF33-497C-B454-295C3330E27A}" presName="connectorText" presStyleLbl="sibTrans2D1" presStyleIdx="2" presStyleCnt="3"/>
      <dgm:spPr/>
    </dgm:pt>
    <dgm:pt modelId="{09DA2381-FAE2-4EDF-A7A8-E84FC99E71C2}" type="pres">
      <dgm:prSet presAssocID="{64F6445B-4ED7-4FE3-AE7F-163C6D43A8F5}" presName="node" presStyleLbl="node1" presStyleIdx="3" presStyleCnt="4">
        <dgm:presLayoutVars>
          <dgm:bulletEnabled val="1"/>
        </dgm:presLayoutVars>
      </dgm:prSet>
      <dgm:spPr/>
    </dgm:pt>
  </dgm:ptLst>
  <dgm:cxnLst>
    <dgm:cxn modelId="{CD0B1806-841C-44D8-9E44-4828F25B48EB}" type="presOf" srcId="{07BAF61E-A978-410C-984F-07F1D0F7DBE8}" destId="{2E5AF774-234A-4159-A90E-F549051D1444}" srcOrd="0" destOrd="0" presId="urn:microsoft.com/office/officeart/2005/8/layout/process1"/>
    <dgm:cxn modelId="{74F7DB22-4387-4431-94C6-95A1127FD5AE}" srcId="{07BAF61E-A978-410C-984F-07F1D0F7DBE8}" destId="{64F6445B-4ED7-4FE3-AE7F-163C6D43A8F5}" srcOrd="3" destOrd="0" parTransId="{45E0966E-6C1F-4842-9385-80B1FEF737EF}" sibTransId="{C33C2AA8-15CC-493A-84BA-00B52F777AC7}"/>
    <dgm:cxn modelId="{2D3A9B3E-F6BC-4C2F-ADBB-E5817429DA9B}" type="presOf" srcId="{8B956475-7985-4C77-8110-AD8A595D01F8}" destId="{BAD39395-65A8-4C0F-A427-A491F1E053B4}" srcOrd="0" destOrd="0" presId="urn:microsoft.com/office/officeart/2005/8/layout/process1"/>
    <dgm:cxn modelId="{1AE57F5C-28FD-4A83-8C73-85E30F585011}" type="presOf" srcId="{13704F1C-A970-4FB2-A698-EF9845B9F309}" destId="{94873AED-8405-45E4-AB18-0E32DBAE33D0}" srcOrd="0" destOrd="0" presId="urn:microsoft.com/office/officeart/2005/8/layout/process1"/>
    <dgm:cxn modelId="{5939A262-EBCD-43E0-AFBB-91C59A74824E}" type="presOf" srcId="{64F6445B-4ED7-4FE3-AE7F-163C6D43A8F5}" destId="{09DA2381-FAE2-4EDF-A7A8-E84FC99E71C2}" srcOrd="0" destOrd="0" presId="urn:microsoft.com/office/officeart/2005/8/layout/process1"/>
    <dgm:cxn modelId="{E94DEB7E-874A-4FB9-BAE7-F51853DE063D}" type="presOf" srcId="{AD4A09AB-E7FA-4860-BBC3-1751195EC279}" destId="{9A9672D6-C3C0-45C1-B912-758CE6196064}" srcOrd="0" destOrd="0" presId="urn:microsoft.com/office/officeart/2005/8/layout/process1"/>
    <dgm:cxn modelId="{D6C96D80-055B-4E90-8F1E-EF475914311E}" type="presOf" srcId="{BBABF7A6-054D-4AFE-B7A8-8D848D3EFA3A}" destId="{215C9F4A-755F-457B-AD74-62F0B35752AC}" srcOrd="0" destOrd="0" presId="urn:microsoft.com/office/officeart/2005/8/layout/process1"/>
    <dgm:cxn modelId="{7D3B3C81-541F-4191-AC7F-75E40934A0CA}" type="presOf" srcId="{AD4A09AB-E7FA-4860-BBC3-1751195EC279}" destId="{6098FCA6-B588-4288-93B8-63E9A6486661}" srcOrd="1" destOrd="0" presId="urn:microsoft.com/office/officeart/2005/8/layout/process1"/>
    <dgm:cxn modelId="{0F8149A7-0597-4506-8BA4-F712E586165D}" srcId="{07BAF61E-A978-410C-984F-07F1D0F7DBE8}" destId="{8B956475-7985-4C77-8110-AD8A595D01F8}" srcOrd="0" destOrd="0" parTransId="{16A87EB5-833E-47DA-88BD-1D121DD9434C}" sibTransId="{AD4A09AB-E7FA-4860-BBC3-1751195EC279}"/>
    <dgm:cxn modelId="{6BEB03AA-C6DB-4F3A-A76E-5853B0FC70C7}" type="presOf" srcId="{BBABF7A6-054D-4AFE-B7A8-8D848D3EFA3A}" destId="{24B5046E-15D4-494D-951C-11A5D6380C46}" srcOrd="1" destOrd="0" presId="urn:microsoft.com/office/officeart/2005/8/layout/process1"/>
    <dgm:cxn modelId="{99C8E8B1-B1F0-4806-99C1-2A85B5A6A773}" srcId="{07BAF61E-A978-410C-984F-07F1D0F7DBE8}" destId="{13704F1C-A970-4FB2-A698-EF9845B9F309}" srcOrd="1" destOrd="0" parTransId="{E66472B1-B5F9-42FA-A6CA-74A27FCB6B55}" sibTransId="{BBABF7A6-054D-4AFE-B7A8-8D848D3EFA3A}"/>
    <dgm:cxn modelId="{FD1566C0-9D71-40AA-A814-F7113AE79187}" srcId="{07BAF61E-A978-410C-984F-07F1D0F7DBE8}" destId="{F98ADCCE-A4DF-4446-BDBC-4DC638D8783D}" srcOrd="2" destOrd="0" parTransId="{EBDD59E2-53C6-4F1C-B82C-FF2ADC1F8BAD}" sibTransId="{DBE63D12-AF33-497C-B454-295C3330E27A}"/>
    <dgm:cxn modelId="{F0EDEBDE-BB6E-4EE7-BF5A-94DC2F2CD1FC}" type="presOf" srcId="{DBE63D12-AF33-497C-B454-295C3330E27A}" destId="{915B6BB7-3ED5-418B-A423-88D74D6928B2}" srcOrd="1" destOrd="0" presId="urn:microsoft.com/office/officeart/2005/8/layout/process1"/>
    <dgm:cxn modelId="{FBD404E5-B3E9-4698-837D-A1C333D29A26}" type="presOf" srcId="{F98ADCCE-A4DF-4446-BDBC-4DC638D8783D}" destId="{90FE19BF-857B-4D07-A4D9-9128C9B860EC}" srcOrd="0" destOrd="0" presId="urn:microsoft.com/office/officeart/2005/8/layout/process1"/>
    <dgm:cxn modelId="{63E578ED-C6A1-4623-861E-23069EC835B6}" type="presOf" srcId="{DBE63D12-AF33-497C-B454-295C3330E27A}" destId="{828D56D4-8256-4B10-9E1E-A75EF1964A55}" srcOrd="0" destOrd="0" presId="urn:microsoft.com/office/officeart/2005/8/layout/process1"/>
    <dgm:cxn modelId="{298E668E-DE0B-4652-96A5-C5BD8C194E9A}" type="presParOf" srcId="{2E5AF774-234A-4159-A90E-F549051D1444}" destId="{BAD39395-65A8-4C0F-A427-A491F1E053B4}" srcOrd="0" destOrd="0" presId="urn:microsoft.com/office/officeart/2005/8/layout/process1"/>
    <dgm:cxn modelId="{D978397F-E5D7-4994-930B-7F3E94FC84F5}" type="presParOf" srcId="{2E5AF774-234A-4159-A90E-F549051D1444}" destId="{9A9672D6-C3C0-45C1-B912-758CE6196064}" srcOrd="1" destOrd="0" presId="urn:microsoft.com/office/officeart/2005/8/layout/process1"/>
    <dgm:cxn modelId="{444A4897-9051-4773-84BE-E39B0D5BDBC1}" type="presParOf" srcId="{9A9672D6-C3C0-45C1-B912-758CE6196064}" destId="{6098FCA6-B588-4288-93B8-63E9A6486661}" srcOrd="0" destOrd="0" presId="urn:microsoft.com/office/officeart/2005/8/layout/process1"/>
    <dgm:cxn modelId="{76C67E9A-620C-4E15-9248-2E997C626A66}" type="presParOf" srcId="{2E5AF774-234A-4159-A90E-F549051D1444}" destId="{94873AED-8405-45E4-AB18-0E32DBAE33D0}" srcOrd="2" destOrd="0" presId="urn:microsoft.com/office/officeart/2005/8/layout/process1"/>
    <dgm:cxn modelId="{7F50569F-0900-4E24-ABA2-2BA263184B29}" type="presParOf" srcId="{2E5AF774-234A-4159-A90E-F549051D1444}" destId="{215C9F4A-755F-457B-AD74-62F0B35752AC}" srcOrd="3" destOrd="0" presId="urn:microsoft.com/office/officeart/2005/8/layout/process1"/>
    <dgm:cxn modelId="{0E4BDBBC-B1E3-49A5-8CD0-66140074B225}" type="presParOf" srcId="{215C9F4A-755F-457B-AD74-62F0B35752AC}" destId="{24B5046E-15D4-494D-951C-11A5D6380C46}" srcOrd="0" destOrd="0" presId="urn:microsoft.com/office/officeart/2005/8/layout/process1"/>
    <dgm:cxn modelId="{0B154F18-679F-49D2-B64B-D7CBD790E389}" type="presParOf" srcId="{2E5AF774-234A-4159-A90E-F549051D1444}" destId="{90FE19BF-857B-4D07-A4D9-9128C9B860EC}" srcOrd="4" destOrd="0" presId="urn:microsoft.com/office/officeart/2005/8/layout/process1"/>
    <dgm:cxn modelId="{541224CF-24BA-4849-8E6D-CECD821CDA31}" type="presParOf" srcId="{2E5AF774-234A-4159-A90E-F549051D1444}" destId="{828D56D4-8256-4B10-9E1E-A75EF1964A55}" srcOrd="5" destOrd="0" presId="urn:microsoft.com/office/officeart/2005/8/layout/process1"/>
    <dgm:cxn modelId="{D0641934-3049-49D8-B001-67D1670F1402}" type="presParOf" srcId="{828D56D4-8256-4B10-9E1E-A75EF1964A55}" destId="{915B6BB7-3ED5-418B-A423-88D74D6928B2}" srcOrd="0" destOrd="0" presId="urn:microsoft.com/office/officeart/2005/8/layout/process1"/>
    <dgm:cxn modelId="{2FFD5635-0C8D-40B0-8DE2-C991DB3980B0}" type="presParOf" srcId="{2E5AF774-234A-4159-A90E-F549051D1444}" destId="{09DA2381-FAE2-4EDF-A7A8-E84FC99E71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39395-65A8-4C0F-A427-A491F1E053B4}">
      <dsp:nvSpPr>
        <dsp:cNvPr id="0" name=""/>
        <dsp:cNvSpPr/>
      </dsp:nvSpPr>
      <dsp:spPr>
        <a:xfrm>
          <a:off x="5101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</a:t>
          </a:r>
        </a:p>
      </dsp:txBody>
      <dsp:txXfrm>
        <a:off x="44302" y="940115"/>
        <a:ext cx="2152273" cy="1260003"/>
      </dsp:txXfrm>
    </dsp:sp>
    <dsp:sp modelId="{9A9672D6-C3C0-45C1-B912-758CE6196064}">
      <dsp:nvSpPr>
        <dsp:cNvPr id="0" name=""/>
        <dsp:cNvSpPr/>
      </dsp:nvSpPr>
      <dsp:spPr>
        <a:xfrm>
          <a:off x="2458845" y="1293513"/>
          <a:ext cx="472903" cy="5532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458845" y="1404154"/>
        <a:ext cx="331032" cy="331925"/>
      </dsp:txXfrm>
    </dsp:sp>
    <dsp:sp modelId="{94873AED-8405-45E4-AB18-0E32DBAE33D0}">
      <dsp:nvSpPr>
        <dsp:cNvPr id="0" name=""/>
        <dsp:cNvSpPr/>
      </dsp:nvSpPr>
      <dsp:spPr>
        <a:xfrm>
          <a:off x="3128047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Complex</a:t>
          </a:r>
        </a:p>
      </dsp:txBody>
      <dsp:txXfrm>
        <a:off x="3167248" y="940115"/>
        <a:ext cx="2152273" cy="1260003"/>
      </dsp:txXfrm>
    </dsp:sp>
    <dsp:sp modelId="{215C9F4A-755F-457B-AD74-62F0B35752AC}">
      <dsp:nvSpPr>
        <dsp:cNvPr id="0" name=""/>
        <dsp:cNvSpPr/>
      </dsp:nvSpPr>
      <dsp:spPr>
        <a:xfrm>
          <a:off x="5581790" y="1293513"/>
          <a:ext cx="472903" cy="5532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581790" y="1404154"/>
        <a:ext cx="331032" cy="331925"/>
      </dsp:txXfrm>
    </dsp:sp>
    <dsp:sp modelId="{90FE19BF-857B-4D07-A4D9-9128C9B860EC}">
      <dsp:nvSpPr>
        <dsp:cNvPr id="0" name=""/>
        <dsp:cNvSpPr/>
      </dsp:nvSpPr>
      <dsp:spPr>
        <a:xfrm>
          <a:off x="6250993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Persistence Diagram</a:t>
          </a:r>
        </a:p>
      </dsp:txBody>
      <dsp:txXfrm>
        <a:off x="6290194" y="940115"/>
        <a:ext cx="2152273" cy="1260003"/>
      </dsp:txXfrm>
    </dsp:sp>
    <dsp:sp modelId="{828D56D4-8256-4B10-9E1E-A75EF1964A55}">
      <dsp:nvSpPr>
        <dsp:cNvPr id="0" name=""/>
        <dsp:cNvSpPr/>
      </dsp:nvSpPr>
      <dsp:spPr>
        <a:xfrm>
          <a:off x="8704736" y="1293513"/>
          <a:ext cx="472903" cy="5532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704736" y="1404154"/>
        <a:ext cx="331032" cy="331925"/>
      </dsp:txXfrm>
    </dsp:sp>
    <dsp:sp modelId="{09DA2381-FAE2-4EDF-A7A8-E84FC99E71C2}">
      <dsp:nvSpPr>
        <dsp:cNvPr id="0" name=""/>
        <dsp:cNvSpPr/>
      </dsp:nvSpPr>
      <dsp:spPr>
        <a:xfrm>
          <a:off x="9373939" y="900914"/>
          <a:ext cx="2230675" cy="1338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Interpretation</a:t>
          </a:r>
        </a:p>
      </dsp:txBody>
      <dsp:txXfrm>
        <a:off x="9413140" y="940115"/>
        <a:ext cx="2152273" cy="126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D0A23-E9BF-45AE-9B43-FE6137ACD329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45520-AA3C-489A-86A6-3327B188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0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mean of x, y, sample variance of x and y, correlation, linear regression, R^2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https://www.autodesk.com/research/publications/same-stats-different-graphs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Arial" panose="020B0604020202020204" pitchFamily="34" charset="0"/>
              </a:rPr>
              <a:t>PersGNN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>
                <a:effectLst/>
                <a:latin typeface="Arial" panose="020B0604020202020204" pitchFamily="34" charset="0"/>
              </a:rPr>
              <a:t>Krishnapriyan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89D1-29FA-4613-B2D9-4B4695A2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BD059-7066-49B1-8A61-D62CB1E2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A96CE-A3BA-4A7B-B436-D5BCD2EC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A3499-B0C4-457E-B214-7C21BE5D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1D92-F0C6-496A-87D7-4E2100A9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2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656-148C-4AEC-8395-6F8C3511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E7097-3A0C-4245-8743-34AC2E465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DE9EE-AA94-4D85-AED3-F7FAC4F4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EE061-AF37-40A5-BD40-ECB8366E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2A985-A20C-4950-A70F-7824BEB1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9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67C814-38F2-4DE4-8FC4-6A08E1879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0FDB3-930C-4744-9BB2-3550C8B46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8D984-69A0-4502-884B-DA232377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5ECB-E292-42DE-BDA9-D9039123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23C19-43F3-4AB5-81F0-538123C9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2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A05-F5FF-4201-90D6-3C3C7571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281E3-1594-4640-A667-833966A8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5A7A-8941-4291-85AD-8CCBCF97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60980-F4CE-4F28-AC06-419E59A7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D8D6D-B21D-4B84-AF8B-B93E8DD5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3881-F55E-455E-B4D6-23F7CA68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7EAD8-5975-4D0E-8BC3-2F463EEFC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CDEBA-6CE7-4424-9D2C-64733522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22126-3ED5-4403-82EC-E16D6F6F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05062-78DB-4842-B958-C2CB310F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4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CA90-1374-4990-BDEA-4156996E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B4E9-0193-453B-9AD4-E2537AA4D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F12B9-72BC-4ADD-8068-8B8DB2E9E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F790D-5B6D-49DF-98F0-BF419572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F609-C2B5-442A-8135-4C2B5BAB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2F0D-1731-48FC-A535-B217B0D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3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4087-CC30-48F2-B111-6EDD3CC9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3F949-7A15-489B-BE54-E1EE03FCB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4AE59-B63B-440C-9902-1891D79E6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83CB5-B9F7-47F3-A6C4-4500F3B29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136E4-41C1-4531-B5D9-77ABFA94E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A0951-4FB9-4E28-A4EF-0FF7FDDB0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50D228-501D-49F1-8956-A7C32E69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043F6-448A-4032-896C-BE9F8778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7FEF-274A-44FC-8457-1C588407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0FC3F-9AD2-4117-BE02-99F76A3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440-1288-46B2-8C38-542B0453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1FE92-3F22-40FF-A923-2CAF6D1A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7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417017-9587-41C6-A8CD-65CA002C0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AB827-0938-4E81-BE08-06D90D5E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02C86-4A29-4E6B-A3A4-E247166B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6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D7F2-D8F5-4E80-974C-97ADF0FE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D943B-8B4E-411A-8806-D7943172C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89186-43F4-480A-8C25-A5C6DCB00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E65E4-032C-4FBD-A928-76EF40D9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69D65-5EA1-44FC-97B5-1D1D0165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039A8-EFE8-4994-B4F2-5D9D0059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6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1B59-2BC5-4EC5-A2F8-C3F84CEC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79707-8406-4C4F-868E-A0413F90A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5FE73-BD85-424E-B2A8-C4B1D0F93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35EA1-FD97-4BD3-8F8A-9BE88E64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7E435-8F54-435A-BB43-D4B9B8E4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E657B-BBA1-4CE9-AAB5-0129A04F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F930B-C3D0-4FC9-86F3-8554ECC8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C601C-4594-4992-A611-9CF06CB6B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C5C3-1FF4-4F6F-A87F-01A55A642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7BA44-DA6A-4D35-B15C-91318AE39ED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1A57B-8056-4E15-90AB-8BD5940A0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E6817-A739-4AF0-A7A1-F4EE65FE7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pjdatascience.springeropen.com/articles/10.1140/epjds/s13688-015-0041-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r.lib.unc.edu/concern/parent/c534fv18f/file_sets/ft848x10p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comments" Target="../comments/commen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D109-D28B-478D-A78D-7D147FFAA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559" y="1122363"/>
            <a:ext cx="11097088" cy="2387600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latin typeface="Arial" panose="020B0604020202020204" pitchFamily="34" charset="0"/>
              </a:rPr>
              <a:t>Computation of Persistent Homology </a:t>
            </a:r>
            <a:br>
              <a:rPr lang="en-US" sz="4400" dirty="0">
                <a:effectLst/>
                <a:latin typeface="Arial" panose="020B0604020202020204" pitchFamily="34" charset="0"/>
              </a:rPr>
            </a:br>
            <a:r>
              <a:rPr lang="en-US" sz="4400" dirty="0">
                <a:effectLst/>
                <a:latin typeface="Arial" panose="020B0604020202020204" pitchFamily="34" charset="0"/>
              </a:rPr>
              <a:t>Using the Delaunay-Rips Complex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591D1-4486-474F-8666-7BB97CD46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Arial" panose="020B0604020202020204" pitchFamily="34" charset="0"/>
              </a:rPr>
              <a:t>An efficient family of simplicial complexes </a:t>
            </a:r>
          </a:p>
          <a:p>
            <a:r>
              <a:rPr lang="en-US" i="1" dirty="0">
                <a:effectLst/>
                <a:latin typeface="Arial" panose="020B0604020202020204" pitchFamily="34" charset="0"/>
              </a:rPr>
              <a:t>for topological data analysis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Amish Mishra and Francis Motta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7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56E49528-42E6-4F2A-97A8-338D8EF0D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71" t="42678"/>
          <a:stretch/>
        </p:blipFill>
        <p:spPr>
          <a:xfrm>
            <a:off x="13477041" y="4221649"/>
            <a:ext cx="1776589" cy="23876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7F8BC8E0-A4B8-4741-9E2A-2D24D91E5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509"/>
          <a:stretch/>
        </p:blipFill>
        <p:spPr>
          <a:xfrm>
            <a:off x="-3228917" y="-4144102"/>
            <a:ext cx="3841476" cy="4144102"/>
          </a:xfrm>
          <a:prstGeom prst="donut">
            <a:avLst>
              <a:gd name="adj" fmla="val 25267"/>
            </a:avLst>
          </a:prstGeom>
          <a:effectLst>
            <a:softEdge rad="127000"/>
          </a:effectLst>
        </p:spPr>
      </p:pic>
      <p:pic>
        <p:nvPicPr>
          <p:cNvPr id="10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1C375908-7230-492E-9659-92664A7B2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24" b="52615"/>
          <a:stretch/>
        </p:blipFill>
        <p:spPr>
          <a:xfrm>
            <a:off x="13059809" y="-796952"/>
            <a:ext cx="1751272" cy="197373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365DD19E-0E9E-4EF1-A824-382E775D8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01" r="40839"/>
          <a:stretch/>
        </p:blipFill>
        <p:spPr>
          <a:xfrm>
            <a:off x="-3228917" y="4720999"/>
            <a:ext cx="2293433" cy="231584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2F4557-0B50-4FB6-817E-95D933CAA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5488" b="37172"/>
          <a:stretch/>
        </p:blipFill>
        <p:spPr>
          <a:xfrm>
            <a:off x="-344167" y="-196686"/>
            <a:ext cx="2477767" cy="2604606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F31F8B-7103-4610-9031-EBF5C1D04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1" r="3737" b="37173"/>
          <a:stretch/>
        </p:blipFill>
        <p:spPr>
          <a:xfrm>
            <a:off x="10180320" y="-196686"/>
            <a:ext cx="2291031" cy="2604606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E279F0-FD3C-489D-A1CA-155C2AB2F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92" r="40288" b="-1755"/>
          <a:stretch/>
        </p:blipFill>
        <p:spPr>
          <a:xfrm>
            <a:off x="-427237" y="4450082"/>
            <a:ext cx="2293433" cy="2875524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36232-4348-4452-937D-9BAF474E0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6" t="35765" r="1857" b="1409"/>
          <a:stretch/>
        </p:blipFill>
        <p:spPr>
          <a:xfrm>
            <a:off x="10073640" y="4721000"/>
            <a:ext cx="2397711" cy="2604606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424054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7019-DE07-4089-97B0-43F7563F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F8C81-4E7D-4C9E-9CA2-F3B907FD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 folding video</a:t>
            </a:r>
          </a:p>
          <a:p>
            <a:r>
              <a:rPr lang="en-US" dirty="0">
                <a:hlinkClick r:id="rId3"/>
              </a:rPr>
              <a:t>Mobile data: https://epjdatascience.springeropen.com/articles/10.1140/epjds/s13688-015-0041-5</a:t>
            </a:r>
            <a:endParaRPr lang="en-US" dirty="0"/>
          </a:p>
          <a:p>
            <a:r>
              <a:rPr lang="en-US" dirty="0"/>
              <a:t>Brain arteries: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https://cdr.lib.unc.edu/concern/parent/c534fv18f/file_sets/ft848x10p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8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9108-552F-44DB-AD69-F71553B2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Idea Pipeline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DAEF5B-41CE-4053-9693-14C74A507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4168564"/>
              </p:ext>
            </p:extLst>
          </p:nvPr>
        </p:nvGraphicFramePr>
        <p:xfrm>
          <a:off x="437503" y="1027907"/>
          <a:ext cx="11609717" cy="3140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58AC575-206B-49A3-9139-D5A8B629BA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/>
          <a:stretch/>
        </p:blipFill>
        <p:spPr>
          <a:xfrm>
            <a:off x="286548" y="3776130"/>
            <a:ext cx="2603460" cy="230911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231018B-4971-44B5-9615-C4AC848A4FF2}"/>
              </a:ext>
            </a:extLst>
          </p:cNvPr>
          <p:cNvGrpSpPr/>
          <p:nvPr/>
        </p:nvGrpSpPr>
        <p:grpSpPr>
          <a:xfrm>
            <a:off x="3040963" y="4494111"/>
            <a:ext cx="419516" cy="490755"/>
            <a:chOff x="2181263" y="1333895"/>
            <a:chExt cx="419516" cy="490755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782766D-6F3B-4308-89ED-69C9C6FE3FCF}"/>
                </a:ext>
              </a:extLst>
            </p:cNvPr>
            <p:cNvSpPr/>
            <p:nvPr/>
          </p:nvSpPr>
          <p:spPr>
            <a:xfrm>
              <a:off x="2181263" y="1333895"/>
              <a:ext cx="419516" cy="4907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Right 4">
              <a:extLst>
                <a:ext uri="{FF2B5EF4-FFF2-40B4-BE49-F238E27FC236}">
                  <a16:creationId xmlns:a16="http://schemas.microsoft.com/office/drawing/2014/main" id="{68E18A73-BB34-4A16-996E-12E60144343C}"/>
                </a:ext>
              </a:extLst>
            </p:cNvPr>
            <p:cNvSpPr txBox="1"/>
            <p:nvPr/>
          </p:nvSpPr>
          <p:spPr>
            <a:xfrm>
              <a:off x="2181263" y="1432046"/>
              <a:ext cx="293661" cy="294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22096C12-3FA3-428D-AAA9-77A346FBA0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"/>
          <a:stretch/>
        </p:blipFill>
        <p:spPr>
          <a:xfrm>
            <a:off x="3610724" y="3777785"/>
            <a:ext cx="2429985" cy="230967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FCD13AF-7584-4649-8EC0-7AC8ECECA6D8}"/>
              </a:ext>
            </a:extLst>
          </p:cNvPr>
          <p:cNvGrpSpPr/>
          <p:nvPr/>
        </p:nvGrpSpPr>
        <p:grpSpPr>
          <a:xfrm>
            <a:off x="6161744" y="4494111"/>
            <a:ext cx="419516" cy="490755"/>
            <a:chOff x="2181263" y="1333895"/>
            <a:chExt cx="419516" cy="490755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9350A76-1160-4B2F-BFC4-9592805FE9A5}"/>
                </a:ext>
              </a:extLst>
            </p:cNvPr>
            <p:cNvSpPr/>
            <p:nvPr/>
          </p:nvSpPr>
          <p:spPr>
            <a:xfrm>
              <a:off x="2181263" y="1333895"/>
              <a:ext cx="419516" cy="4907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7C2EA0C-0C4A-4592-B9FE-BBF5339688B1}"/>
                </a:ext>
              </a:extLst>
            </p:cNvPr>
            <p:cNvSpPr txBox="1"/>
            <p:nvPr/>
          </p:nvSpPr>
          <p:spPr>
            <a:xfrm>
              <a:off x="2181263" y="1432046"/>
              <a:ext cx="293661" cy="294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pic>
        <p:nvPicPr>
          <p:cNvPr id="16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D38DE42E-6231-481D-95B9-5774B0C31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9" t="11016" r="16319"/>
          <a:stretch/>
        </p:blipFill>
        <p:spPr>
          <a:xfrm>
            <a:off x="6679066" y="3776130"/>
            <a:ext cx="2471971" cy="2317045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B968859-6569-465C-AC92-6982DDE05E1C}"/>
              </a:ext>
            </a:extLst>
          </p:cNvPr>
          <p:cNvGrpSpPr/>
          <p:nvPr/>
        </p:nvGrpSpPr>
        <p:grpSpPr>
          <a:xfrm>
            <a:off x="9282525" y="4494111"/>
            <a:ext cx="419516" cy="490755"/>
            <a:chOff x="7722050" y="1333895"/>
            <a:chExt cx="419516" cy="490755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10DB19D-9A75-4846-8CE2-018B61BEEE9A}"/>
                </a:ext>
              </a:extLst>
            </p:cNvPr>
            <p:cNvSpPr/>
            <p:nvPr/>
          </p:nvSpPr>
          <p:spPr>
            <a:xfrm>
              <a:off x="7722050" y="1333895"/>
              <a:ext cx="419516" cy="49075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Right 4">
              <a:extLst>
                <a:ext uri="{FF2B5EF4-FFF2-40B4-BE49-F238E27FC236}">
                  <a16:creationId xmlns:a16="http://schemas.microsoft.com/office/drawing/2014/main" id="{D627A50B-016B-4AD5-9445-81EF80308290}"/>
                </a:ext>
              </a:extLst>
            </p:cNvPr>
            <p:cNvSpPr txBox="1"/>
            <p:nvPr/>
          </p:nvSpPr>
          <p:spPr>
            <a:xfrm>
              <a:off x="7722050" y="1432046"/>
              <a:ext cx="293661" cy="2944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9BD6D3C-A705-4BCB-BE2A-2247ED204368}"/>
              </a:ext>
            </a:extLst>
          </p:cNvPr>
          <p:cNvSpPr txBox="1"/>
          <p:nvPr/>
        </p:nvSpPr>
        <p:spPr>
          <a:xfrm>
            <a:off x="9768823" y="4418807"/>
            <a:ext cx="1974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One significant hole in the data</a:t>
            </a:r>
          </a:p>
        </p:txBody>
      </p:sp>
    </p:spTree>
    <p:extLst>
      <p:ext uri="{BB962C8B-B14F-4D97-AF65-F5344CB8AC3E}">
        <p14:creationId xmlns:p14="http://schemas.microsoft.com/office/powerpoint/2010/main" val="3895794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Data/Point cloud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3335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Complex/Topology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76551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Persistence Diagram/Geometric Features</a:t>
            </a:r>
          </a:p>
          <a:p>
            <a:r>
              <a:rPr lang="en-US" dirty="0"/>
              <a:t>Picture of PD with complex to show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33648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F188-A85C-405C-80B7-02D74451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BC9CE-4E40-420E-933A-4A0AE968B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we do it faster?</a:t>
            </a:r>
          </a:p>
        </p:txBody>
      </p:sp>
    </p:spTree>
    <p:extLst>
      <p:ext uri="{BB962C8B-B14F-4D97-AF65-F5344CB8AC3E}">
        <p14:creationId xmlns:p14="http://schemas.microsoft.com/office/powerpoint/2010/main" val="58073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8358-5810-442B-9A33-27D14DF76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A836D-5A9A-47AE-9B73-0D2A77705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6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295C-C128-4929-9ED2-69C12513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Rips animation</a:t>
            </a:r>
          </a:p>
        </p:txBody>
      </p:sp>
      <p:pic>
        <p:nvPicPr>
          <p:cNvPr id="4" name="rips_complex_full">
            <a:hlinkClick r:id="" action="ppaction://media"/>
            <a:extLst>
              <a:ext uri="{FF2B5EF4-FFF2-40B4-BE49-F238E27FC236}">
                <a16:creationId xmlns:a16="http://schemas.microsoft.com/office/drawing/2014/main" id="{AA312865-E4A6-44F3-9FF3-FB9D7B99D5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941" y="1480491"/>
            <a:ext cx="4713673" cy="4764078"/>
          </a:xfrm>
          <a:prstGeom prst="rect">
            <a:avLst/>
          </a:prstGeom>
        </p:spPr>
      </p:pic>
      <p:pic>
        <p:nvPicPr>
          <p:cNvPr id="5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6F322778-C74C-4D26-A18E-786BB5CCC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64" y="168686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81365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295C-C128-4929-9ED2-69C12513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Interpretation</a:t>
            </a:r>
          </a:p>
        </p:txBody>
      </p:sp>
      <p:pic>
        <p:nvPicPr>
          <p:cNvPr id="5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6F322778-C74C-4D26-A18E-786BB5CCC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64" y="1686861"/>
            <a:ext cx="5801784" cy="4351338"/>
          </a:xfrm>
        </p:spPr>
      </p:pic>
      <p:pic>
        <p:nvPicPr>
          <p:cNvPr id="6" name="rips_complex_full">
            <a:hlinkClick r:id="" action="ppaction://media"/>
            <a:extLst>
              <a:ext uri="{FF2B5EF4-FFF2-40B4-BE49-F238E27FC236}">
                <a16:creationId xmlns:a16="http://schemas.microsoft.com/office/drawing/2014/main" id="{FFB3D145-4051-4E71-9FBB-A067918E19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941" y="1480491"/>
            <a:ext cx="4713673" cy="47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656F-ABB1-43D2-BFB2-5FF0E2EC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Del-Rips animation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4E4C33-6F16-4203-8F5A-30E7AF9A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8" y="1690688"/>
            <a:ext cx="5801784" cy="4351338"/>
          </a:xfrm>
        </p:spPr>
      </p:pic>
      <p:pic>
        <p:nvPicPr>
          <p:cNvPr id="6" name="del_rips_complex_full">
            <a:hlinkClick r:id="" action="ppaction://media"/>
            <a:extLst>
              <a:ext uri="{FF2B5EF4-FFF2-40B4-BE49-F238E27FC236}">
                <a16:creationId xmlns:a16="http://schemas.microsoft.com/office/drawing/2014/main" id="{A228BF96-88A3-4B03-A21D-CFCF333AAA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771" y="1457870"/>
            <a:ext cx="5160962" cy="53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2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F63D-66F0-4AE3-AEB8-F69896F3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Quartet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EDB048F-C582-4F7B-B8A6-1D059FE0D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22" y="1690688"/>
            <a:ext cx="6593078" cy="4795434"/>
          </a:xfrm>
        </p:spPr>
      </p:pic>
    </p:spTree>
    <p:extLst>
      <p:ext uri="{BB962C8B-B14F-4D97-AF65-F5344CB8AC3E}">
        <p14:creationId xmlns:p14="http://schemas.microsoft.com/office/powerpoint/2010/main" val="904421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656F-ABB1-43D2-BFB2-5FF0E2EC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Interpretation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4E4C33-6F16-4203-8F5A-30E7AF9A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8" y="1690688"/>
            <a:ext cx="5801784" cy="4351338"/>
          </a:xfrm>
        </p:spPr>
      </p:pic>
      <p:pic>
        <p:nvPicPr>
          <p:cNvPr id="6" name="del_rips_complex_full">
            <a:hlinkClick r:id="" action="ppaction://media"/>
            <a:extLst>
              <a:ext uri="{FF2B5EF4-FFF2-40B4-BE49-F238E27FC236}">
                <a16:creationId xmlns:a16="http://schemas.microsoft.com/office/drawing/2014/main" id="{A228BF96-88A3-4B03-A21D-CFCF333AA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771" y="1457870"/>
            <a:ext cx="5160962" cy="53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7405-FD64-4A34-A47E-4C6064DD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diagram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1CFD-469A-4E7A-BC25-6E96A69C8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20A03346-F2E0-45F9-838A-1D31234B2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6" y="1690688"/>
            <a:ext cx="5801784" cy="4351338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4F16DD6-BD6C-49C4-B7FC-C7820834D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98" y="1690688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9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09F6-58A0-4359-B157-945B229E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02A9-3F2A-4E22-975D-8B4229C1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17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1A23-E5D4-4102-B864-41F545C3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DE038-6893-469A-A779-2DCBCA06F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1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DF64-9491-44B5-B057-88E84285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Rips</a:t>
            </a:r>
          </a:p>
        </p:txBody>
      </p:sp>
      <p:pic>
        <p:nvPicPr>
          <p:cNvPr id="23" name="Picture 22" descr="\documentclass{article}&#10;\usepackage{amsmath}&#10;\pagestyle{empty}&#10;\begin{document}&#10;&#10;$$VR_{\varepsilon}(X) = \{\sigma \subseteq X\ |\ d(x,x') \leq 2\varepsilon,\ \forall x,x' \in \sigma\}.$$&#10;&#10;&#10;\end{document}" title="IguanaTex Bitmap Display">
            <a:extLst>
              <a:ext uri="{FF2B5EF4-FFF2-40B4-BE49-F238E27FC236}">
                <a16:creationId xmlns:a16="http://schemas.microsoft.com/office/drawing/2014/main" id="{B5882569-C821-4D99-A485-F25A79726C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9" y="1804974"/>
            <a:ext cx="9612304" cy="49616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B9ED5B-D8DB-4D95-9FE0-721F01A2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5" y="2495018"/>
            <a:ext cx="2490619" cy="1867964"/>
          </a:xfrm>
          <a:prstGeom prst="rect">
            <a:avLst/>
          </a:prstGeom>
        </p:spPr>
      </p:pic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0F8454C9-0FD3-4CD3-BE82-9D96C8142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29" y="2495018"/>
            <a:ext cx="2490619" cy="1867964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794566FE-7BBE-40C9-AC8C-80A85F0A7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53" y="2495018"/>
            <a:ext cx="2490619" cy="186796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39009A1-D488-4F67-BC86-B493E5DDA7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77" y="2495018"/>
            <a:ext cx="2490619" cy="1867964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8352154-847D-4ABA-B557-F95CCE6FA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5" y="4624911"/>
            <a:ext cx="2490619" cy="1867964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91B13393-EAA8-4F49-B3D9-6CB2989401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29" y="4624911"/>
            <a:ext cx="2490619" cy="1867964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E354383C-F68F-4D4B-9B1F-4EB04F879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53" y="4624911"/>
            <a:ext cx="2490619" cy="1867964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12043A54-6E5D-4A1B-8CFD-37BA123617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77" y="4624911"/>
            <a:ext cx="2490619" cy="18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26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7A94-E254-49A5-ACED-D2686628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Delaunay Triangulation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3441-4346-4BD6-A6CA-42365F159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\documentclass{article}&#10;\usepackage{amsmath}&#10;\pagestyle{empty}&#10;\begin{document}&#10;&#10;&#10;$$Motta-Rips = \{\sigma \subset X ...\}$$&#10;&#10;\end{document}" title="IguanaTex Bitmap Display">
            <a:extLst>
              <a:ext uri="{FF2B5EF4-FFF2-40B4-BE49-F238E27FC236}">
                <a16:creationId xmlns:a16="http://schemas.microsoft.com/office/drawing/2014/main" id="{AFF6184A-4159-42D1-841F-D9100E87EF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3" y="2335813"/>
            <a:ext cx="10632703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2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0316-8AC3-46DA-A7DB-19A85CCF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Delaunay-Rips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583E-DEDC-4CB1-8C45-26252F355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2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0C54-DE49-4605-AD29-375539A4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filtration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4986-464E-4202-8E2E-70062A87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4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CE53-04F0-4B6F-BCF8-7083A63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29480" cy="1325563"/>
          </a:xfrm>
        </p:spPr>
        <p:txBody>
          <a:bodyPr/>
          <a:lstStyle/>
          <a:p>
            <a:r>
              <a:rPr lang="en-US" dirty="0"/>
              <a:t>Algorithm for building filtration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2B35-D1C4-4D7F-88A0-26E6C1A5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usepackage{algorithm2e}&#10;\RestyleAlgo{ruled}&#10;\pagestyle{empty}&#10;\begin{document}&#10;&#10;\SetKwComment{Comment}{/* }{ */}&#10;&#10;\begin{algorithm}&#10;\caption{An algorithm to compute Delaunay-Rips Filtration}\label{alg:one}&#10;\KwIn{$P = (\mathbf{p_1},\dots,\mathbf{p_n})$, $dim$ = maximum homology dimension to compute}&#10;\KwOut{Delaunay Rips Filtration}&#10;triangulation $\leftarrow$ Delaunay($P$)\\&#10;filtration $\leftarrow [([i], 0)]$ &#10;for $1\leq i\leq n$ \tcc{Add the 0-simplices into the filtration}&#10;\For{each simplex $\in$ triangulation}{&#10;    \For{$d \leftarrow 1$ \KwTo $dim+1$}{&#10;        $faces \leftarrow$ all $d$-simplex subsets of current simplex\\&#10;        \For{each face $\in$ faces}{&#10;            \If{face $\notin$ filtration and $d == 1$}{&#10;                $value \leftarrow$ distance($face[0]$, $face[1]$) \tcc{Calculate the euclidean distance between the two points}&#10;                filtration.append(($face$, $value$)) \tcc{Append 1-simplices}&#10;            }&#10;            \If{face $\notin$ filtration and $dim &gt; 1$}{&#10;                find $subface$ of $face$ with greatest $value$\\&#10;                filtration.append(($subface$, $value$)) \tcc{Add higher order simplices}&#10;            }&#10;        }&#10;    }&#10;}&#10;\end{algorithm}&#10;&#10;&#10;\end{document}" title="IguanaTex Bitmap Display">
            <a:extLst>
              <a:ext uri="{FF2B5EF4-FFF2-40B4-BE49-F238E27FC236}">
                <a16:creationId xmlns:a16="http://schemas.microsoft.com/office/drawing/2014/main" id="{CFA556A3-99FF-49EC-94EF-EF59A567A9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63" y="426085"/>
            <a:ext cx="7258137" cy="64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16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5A26-CB7C-4055-B457-D588BF75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stable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79C6-DA39-4DBB-85C6-E6F4013E1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5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6BAC-DFB0-4621-ABD8-C287C90F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</a:t>
            </a:r>
          </a:p>
        </p:txBody>
      </p:sp>
      <p:pic>
        <p:nvPicPr>
          <p:cNvPr id="9" name="Content Placeholder 8" descr="Calendar&#10;&#10;Description automatically generated">
            <a:extLst>
              <a:ext uri="{FF2B5EF4-FFF2-40B4-BE49-F238E27FC236}">
                <a16:creationId xmlns:a16="http://schemas.microsoft.com/office/drawing/2014/main" id="{503A5595-4F1D-493E-96BA-52DFCE109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81" y="1549052"/>
            <a:ext cx="7076704" cy="4943823"/>
          </a:xfrm>
        </p:spPr>
      </p:pic>
    </p:spTree>
    <p:extLst>
      <p:ext uri="{BB962C8B-B14F-4D97-AF65-F5344CB8AC3E}">
        <p14:creationId xmlns:p14="http://schemas.microsoft.com/office/powerpoint/2010/main" val="2158979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69B6-23BA-4079-A76E-EF080CF3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behind instability</a:t>
            </a:r>
          </a:p>
        </p:txBody>
      </p:sp>
      <p:pic>
        <p:nvPicPr>
          <p:cNvPr id="9" name="Picture 8" descr="\documentclass{article}&#10;\usepackage{amsmath, amssymb}&#10;\pagestyle{empty}&#10;\begin{document}&#10;&#10;&#10;Let ($\mathcal{P}$, $d_{GH}$) be the space of point clouds equipped with the Gromhov-Hausdorff metric and let ($\mathcal{D}$, $W_\infty$) be the space of Persistence Diagrams equipped with the bottle neck metric. Define&#10;$$\varphi: \mathcal{P} \to \mathcal{D}$$&#10;$$\varphi(P):= Pers(P)$$&#10;where $Pers(P)$ is the persistence diagram of the point cloud $P$ constructed using the Delaunay-Rips complex. Our example comes from 4 points taken in $\mathbb{R}^2$ where the instability is demonstrated as the discontinuity of $\varphi$.&#10;&#10;\end{document}" title="IguanaTex Bitmap Display">
            <a:extLst>
              <a:ext uri="{FF2B5EF4-FFF2-40B4-BE49-F238E27FC236}">
                <a16:creationId xmlns:a16="http://schemas.microsoft.com/office/drawing/2014/main" id="{8360F5F6-145F-4AC7-9679-1A338DB4CD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90688"/>
            <a:ext cx="9753600" cy="33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82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DF65-B2C3-4C62-9E5E-C82A72E7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pagestyle{empty}&#10;\begin{document}&#10;&#10;Let $P \in \mathcal{P}$ as $P = \{(-1,0),(\frac{1}{2},\frac{\sqrt{3}}{2}),(\frac{1}{2},-\frac{\sqrt{3}}{2}),(1,0)\}.$&#10;&#10;&#10;\end{document}" title="IguanaTex Bitmap Display">
            <a:extLst>
              <a:ext uri="{FF2B5EF4-FFF2-40B4-BE49-F238E27FC236}">
                <a16:creationId xmlns:a16="http://schemas.microsoft.com/office/drawing/2014/main" id="{3BBC554C-CE73-483C-B6CB-2EF9177FFD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825625"/>
            <a:ext cx="8038263" cy="47239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D6E7B6-6B2C-4E88-B1EB-6D4A034A05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3" t="-1370" r="25125" b="-3839"/>
          <a:stretch/>
        </p:blipFill>
        <p:spPr>
          <a:xfrm>
            <a:off x="8978063" y="1825625"/>
            <a:ext cx="2763520" cy="4999356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$\varphi(P)$ has no $H_1$ class with non-zero persistence\\ using the Delaunay-Rips filtration&#10;\end{document}" title="IguanaTex Bitmap Display">
            <a:extLst>
              <a:ext uri="{FF2B5EF4-FFF2-40B4-BE49-F238E27FC236}">
                <a16:creationId xmlns:a16="http://schemas.microsoft.com/office/drawing/2014/main" id="{E522F81D-F88D-46E5-9DBB-58FBDF4C497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820015"/>
            <a:ext cx="6744467" cy="6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03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525B-7E14-4146-9CE8-31437BB1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\documentclass{article}&#10;\usepackage{amsmath, amssymb}&#10;\pagestyle{empty}&#10;\begin{document}&#10;&#10;&#10;Fix $\varepsilon=0.1$. We now show that for any $\delta &gt; 0$, there exists $P' \in \mathcal{P}$ such that $d_{GH}(P,P')&lt; \delta$, but $W_\infty(\varphi(P), \varphi(P')) \geq \varepsilon.$ Take $P' = \{(-1,0),(\frac{1}{2},\frac{\sqrt{3}}{2}),(\frac{1}{2},-\frac{\sqrt{3}}{2}),(1-x,0)\}$ with $0&lt;x &lt; \delta &lt; \frac{2-\sqrt{3}}{2}$. This is a small perturbation of $P$ by pushing the point $(1,0)$ inside the unit circle thereby putting the points in general position. We only work with $\delta&lt;2-\sqrt{3}$ so that $\varphi(P')$ maintains an $H_1$ class with non-zero persistence; for this example to work, we further need $\delta &lt; \frac{2-\sqrt{3}}{2}$. We just compute the Hausdorff distance $d_H$ between $P$ and $P'$ in the plane taking the isometric embedding of $P$ to be the map that sends each of its points to itself in $\mathbb{R}^2$ and the same embedding for $P'$. Since the Gromov-Hausdorff distance is the infimum of $d_H(f(P),g(P'))$ over all isometric embeddings $f:P \to X$ and $g: P' \to X$ into any metric space $X$, $d_H(P,P')$ serves as an upper bound for $d_{GH}(P,P').$ We find that&#10;$$d_{GH}(P,P')\leq d_H(P,P')=x&lt;\delta.$$&#10;&#10;\end{document}" title="IguanaTex Bitmap Display">
            <a:extLst>
              <a:ext uri="{FF2B5EF4-FFF2-40B4-BE49-F238E27FC236}">
                <a16:creationId xmlns:a16="http://schemas.microsoft.com/office/drawing/2014/main" id="{FC614E3E-1D7A-4DC3-ACCE-78B8E0C48D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1" y="1361440"/>
            <a:ext cx="10180319" cy="46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31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D0FD-509D-47E1-B4BE-351E1A54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4 </a:t>
            </a:r>
            <a:r>
              <a:rPr lang="en-US" dirty="0" err="1"/>
              <a:t>pt</a:t>
            </a:r>
            <a:r>
              <a:rPr lang="en-US" dirty="0"/>
              <a:t> example of instability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A9C501-0F14-4764-8854-FAA60F69C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2" y="1558607"/>
            <a:ext cx="10823456" cy="47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2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A16-56B8-4507-A3E9-B7C14B30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</a:t>
            </a:r>
          </a:p>
        </p:txBody>
      </p:sp>
      <p:pic>
        <p:nvPicPr>
          <p:cNvPr id="5" name="Picture 4" descr="\documentclass{article}&#10;\usepackage{amsmath}&#10;\pagestyle{empty}&#10;\begin{document}&#10;&#10;We have $P' = \{(-1,0),(\frac{1}{2},\frac{\sqrt{3}}{2}),(\frac{1}{2},-\frac{\sqrt{3}}{2}),(1-x,0)\}$ with $0&lt; x &lt; \delta &lt; 2-\sqrt{3}$.&#10;Our filtration has 4 key scale values, $t = 0&lt;\sqrt{1-x+x^2}&lt; \sqrt{3}&lt; 2-\delta$.&#10;&#10;&#10;\end{document}" title="IguanaTex Bitmap Display">
            <a:extLst>
              <a:ext uri="{FF2B5EF4-FFF2-40B4-BE49-F238E27FC236}">
                <a16:creationId xmlns:a16="http://schemas.microsoft.com/office/drawing/2014/main" id="{D3DC5F45-84A3-4140-999E-E750D95299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80" y="1690688"/>
            <a:ext cx="8697904" cy="652191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FF9AD52-C751-4031-ACA8-421B9FD83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" y="3016251"/>
            <a:ext cx="10881360" cy="25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EA5A-C242-4A0A-BE7C-8C55626A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BE89-1B17-4C04-9F86-BC397858F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pagestyle{empty}&#10;\begin{document}&#10;&#10;$$B=\bordermatrix{ &#10;    &amp;   a &amp; b &amp; c &amp; d &amp; bd &amp; cd &amp; ab &amp; ac &amp; ad &amp; abd &amp; acd\cr&#10;    a &amp; 0 &amp; 0 &amp; 0 &amp; 0 &amp;  0 &amp;  0 &amp;  1 &amp;  1 &amp;  1 &amp;   0 &amp;   0 \cr&#10;    b &amp; 0 &amp; 0 &amp; 0 &amp; 0 &amp;  1 &amp;  0 &amp;  1 &amp;  0 &amp;  0 &amp;   0 &amp;   0\cr&#10;    c &amp; 0 &amp; 0 &amp; 0 &amp; 0 &amp;  0 &amp;  1 &amp;  0 &amp;  1 &amp;  0 &amp;   0 &amp;   0\cr&#10;    d &amp; 0 &amp; 0 &amp; 0 &amp; 0 &amp;  1 &amp;  1 &amp;  0 &amp;  0 &amp;  1 &amp;   0 &amp;   0\cr&#10;   bd &amp; 0 &amp; 0 &amp; 0 &amp; 0 &amp;  0 &amp;  0 &amp;  0 &amp;  0 &amp;  0 &amp;   1 &amp;   0\cr&#10;   cd &amp; 0 &amp; 0 &amp; 0 &amp; 0 &amp;  0 &amp;  0 &amp;  0 &amp;  0 &amp;  0 &amp;   0 &amp;   1\cr&#10;   ab &amp; 0 &amp; 0 &amp; 0 &amp; 0 &amp;  0 &amp;  0 &amp;  0 &amp;  0 &amp;  0 &amp;   1 &amp;   0\cr&#10;   ac &amp; 0 &amp; 0 &amp; 0 &amp; 0 &amp;  0 &amp;  0 &amp;  0 &amp;  0 &amp;  0 &amp;   0 &amp;   1\cr&#10;   ad &amp; 0 &amp; 0 &amp; 0 &amp; 0 &amp;  0 &amp;  0 &amp;  0 &amp;  0 &amp;  0 &amp;   1 &amp;   1\cr&#10;  abd &amp; 0 &amp; 0 &amp; 0 &amp; 0 &amp;  0 &amp;  0 &amp;  0 &amp;  0 &amp;  0 &amp;   0 &amp;   0\cr&#10;  acd &amp; 0 &amp; 0 &amp; 0 &amp; 0 &amp;  0 &amp;  0 &amp;  0 &amp;  0 &amp;  0 &amp;   0 &amp;   0\cr&#10;    } \qquad$$&#10;&#10;&#10;\end{document}" title="IguanaTex Bitmap Display">
            <a:extLst>
              <a:ext uri="{FF2B5EF4-FFF2-40B4-BE49-F238E27FC236}">
                <a16:creationId xmlns:a16="http://schemas.microsoft.com/office/drawing/2014/main" id="{28328CAD-EFE1-4F41-AEB8-E01175368A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48" y="2175770"/>
            <a:ext cx="6521904" cy="36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51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BA15-8154-4DE0-AAF8-89C9DC59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1BCF7-1DA3-4C24-9D43-FC835784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 title="IguanaTex Bitmap Display">
            <a:extLst>
              <a:ext uri="{FF2B5EF4-FFF2-40B4-BE49-F238E27FC236}">
                <a16:creationId xmlns:a16="http://schemas.microsoft.com/office/drawing/2014/main" id="{FFA6BFE2-FB23-4BC6-88B7-F8A236D8AB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000" y="2175769"/>
            <a:ext cx="6528000" cy="36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83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6BC8-95E6-4EF8-8911-70FD1C23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8A55-704E-4128-870B-660368CB9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\documentclass{article}&#10;\usepackage{amsmath}&#10;\pagestyle{empty}&#10;\begin{document}&#10;&#10;The persistence pairs for the $H_0$ class with their persistence diagram coordinate (birth/death pair) come out as follows:&#10;$$(a,N/A): (0,\infty)$$&#10;$$(b,ab): (0,\sqrt{3})$$&#10;$$(c, cd): (0,\sqrt{1-x+x^2})$$&#10;$$(d, bd): (0,\sqrt{1-x+x^2}).$$&#10;The $H_1$ classes come out as&#10;$$(ad, abd): (2-x, 2-x)$$&#10;$$(ac, acd): (\sqrt{3}, 2-x).$$&#10;The only point with non-zero persistence is $(\sqrt{3}, 2-x).$&#10;&#10;\end{document}" title="IguanaTex Bitmap Display">
            <a:extLst>
              <a:ext uri="{FF2B5EF4-FFF2-40B4-BE49-F238E27FC236}">
                <a16:creationId xmlns:a16="http://schemas.microsoft.com/office/drawing/2014/main" id="{135E40C2-D74E-46C9-A110-475EA91F56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1" y="2877820"/>
            <a:ext cx="6295816" cy="343408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 title="IguanaTex Bitmap Display">
            <a:extLst>
              <a:ext uri="{FF2B5EF4-FFF2-40B4-BE49-F238E27FC236}">
                <a16:creationId xmlns:a16="http://schemas.microsoft.com/office/drawing/2014/main" id="{973E8BFB-DA77-462F-AE01-827C317FC3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3" y="3586797"/>
            <a:ext cx="4241071" cy="237199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842523DF-7875-4014-82D8-9EBC9030B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60" y="382582"/>
            <a:ext cx="9829800" cy="23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88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7D5C-EA81-41BB-ABA2-5F2702E4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pagestyle{empty}&#10;\begin{document}&#10;&#10;Recall that $\varphi(P)$ has no $H_1$ class with non-zero persistence. Thus, to compute $W_\infty(\varphi(P),\varphi(P'))$, we must match the $H_1$ class of $\varphi(P')$ with the diagonal. The $H_1$ class of $\varphi(P')$ has birth $\sqrt{3}$ and death $2-x$. Using the max norm, we find&#10;$$d: = W_\infty(\varphi(P),\varphi(P')) = 2-x-\sqrt{3} \geq 2-\frac{2-\sqrt{3}}{2} -\sqrt{3} \geq 0.1 = \varepsilon.$$&#10;Hence, our map $\varphi$ is discontinuous at $P$.&#10;&#10;&#10;\end{document}" title="IguanaTex Bitmap Display">
            <a:extLst>
              <a:ext uri="{FF2B5EF4-FFF2-40B4-BE49-F238E27FC236}">
                <a16:creationId xmlns:a16="http://schemas.microsoft.com/office/drawing/2014/main" id="{AD0DAF0F-198C-49C8-B36B-5D651F181B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265"/>
            <a:ext cx="10184937" cy="28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6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DCEF-3746-43FB-AAD9-E46F3941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that guarantee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8640C-A4A5-4EBA-9BC6-BCB1AD6D1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  <a:p>
            <a:r>
              <a:rPr lang="en-US" dirty="0"/>
              <a:t>Lemmas</a:t>
            </a:r>
          </a:p>
          <a:p>
            <a:pPr lvl="1"/>
            <a:r>
              <a:rPr lang="en-US" dirty="0"/>
              <a:t>Ideas behind lemma</a:t>
            </a:r>
          </a:p>
          <a:p>
            <a:pPr lvl="1"/>
            <a:r>
              <a:rPr lang="en-US" dirty="0"/>
              <a:t>Visuals of circumcenter moving and causing edge-flips in triangulation</a:t>
            </a:r>
          </a:p>
          <a:p>
            <a:pPr lvl="1"/>
            <a:r>
              <a:rPr lang="en-US" dirty="0"/>
              <a:t>Show when a Delaunay face exists and when it doesn’t</a:t>
            </a:r>
          </a:p>
          <a:p>
            <a:pPr lvl="1"/>
            <a:r>
              <a:rPr lang="en-US" dirty="0"/>
              <a:t>R^2 examples</a:t>
            </a:r>
          </a:p>
        </p:txBody>
      </p:sp>
    </p:spTree>
    <p:extLst>
      <p:ext uri="{BB962C8B-B14F-4D97-AF65-F5344CB8AC3E}">
        <p14:creationId xmlns:p14="http://schemas.microsoft.com/office/powerpoint/2010/main" val="2232611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0C7A-B977-4E12-938F-D860169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54046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6EC9-B6DA-47DC-9A79-1FB3438E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 Delaunay Triangulation!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ACCD-C6A8-4F2D-91BB-5F3CB3002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93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69E9-C648-4ABA-B592-D4E26252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 (Weller)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9BB9D-89AB-4944-AA9D-9428B8FE6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6567"/>
            <a:ext cx="10515600" cy="34603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\documentclass{article}&#10;\usepackage{amsmath}&#10;\pagestyle{empty}&#10;\begin{document}&#10;&#10;$\varepsilon$-perturbations&#10;&#10;&#10;\end{document}" title="IguanaTex Bitmap Display">
            <a:extLst>
              <a:ext uri="{FF2B5EF4-FFF2-40B4-BE49-F238E27FC236}">
                <a16:creationId xmlns:a16="http://schemas.microsoft.com/office/drawing/2014/main" id="{CB7CDE77-BE16-412F-BE23-F727BD8293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0" y="1825625"/>
            <a:ext cx="2362880" cy="3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98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5E6E-6E39-4B50-8878-CD0F66F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real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3808-57C2-41BA-9256-CB4C634FF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25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DC9A-FA13-4DC1-9676-76D7A1B1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in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5179-3271-4E04-B4A9-E712A309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51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4F1F-FDBB-45CF-B2B9-CBF1BA50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stability for other TDA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EE77-E7F6-43F9-AC3E-6399465F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8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53F7-0929-48D2-971C-524E618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Francis Motta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2C27-F276-4A4F-9260-C3B4756E2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15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3BFD-4CC3-4152-8479-CE47D9E3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639D-4B50-4C45-80C3-BACABBEC9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75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1B55-B5F2-4B61-8B32-043EF8D0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0649F-E4AD-457C-AA90-0B372DFEE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15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4124-ABC7-4414-99AA-F42328AB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106A-300E-4217-9625-162F54F3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0C7A-B977-4E12-938F-D860169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0034-4810-4009-BD97-3EDFB9DF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9680"/>
            <a:ext cx="10515600" cy="36572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What if visualization is not an option?</a:t>
            </a:r>
          </a:p>
        </p:txBody>
      </p:sp>
    </p:spTree>
    <p:extLst>
      <p:ext uri="{BB962C8B-B14F-4D97-AF65-F5344CB8AC3E}">
        <p14:creationId xmlns:p14="http://schemas.microsoft.com/office/powerpoint/2010/main" val="314339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25DF-4299-459F-812A-3FDFC32E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4276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TDA</a:t>
            </a:r>
          </a:p>
        </p:txBody>
      </p:sp>
    </p:spTree>
    <p:extLst>
      <p:ext uri="{BB962C8B-B14F-4D97-AF65-F5344CB8AC3E}">
        <p14:creationId xmlns:p14="http://schemas.microsoft.com/office/powerpoint/2010/main" val="404794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4E10-4814-4636-8D42-F66C4E1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(Topological Data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28E1-FC9B-46E5-8FAC-C3633B5AE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Quantify the qualitative features of data for computation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83498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4E10-4814-4636-8D42-F66C4E1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(Topological Data Analysis)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6DC20E-5D4C-449A-93C9-79BA570A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23206"/>
            <a:ext cx="5143500" cy="51435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35B39-CFB0-4BFE-A057-3E9F15DBC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4E10-4814-4636-8D42-F66C4E1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(Topological Data Analysis)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6DC20E-5D4C-449A-93C9-79BA570A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23206"/>
            <a:ext cx="5143500" cy="5143500"/>
          </a:xfrm>
          <a:prstGeom prst="rect">
            <a:avLst/>
          </a:prstGeom>
        </p:spPr>
      </p:pic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96B44771-4F92-4EF8-8F42-C34872A02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6"/>
          <a:stretch/>
        </p:blipFill>
        <p:spPr>
          <a:xfrm>
            <a:off x="5552015" y="2242673"/>
            <a:ext cx="6352939" cy="4239881"/>
          </a:xfrm>
        </p:spPr>
      </p:pic>
    </p:spTree>
    <p:extLst>
      <p:ext uri="{BB962C8B-B14F-4D97-AF65-F5344CB8AC3E}">
        <p14:creationId xmlns:p14="http://schemas.microsoft.com/office/powerpoint/2010/main" val="14334310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9726"/>
  <p:tag name="ORIGINALWIDTH" val="4242.22"/>
  <p:tag name="LATEXADDIN" val="\documentclass{article}&#10;\usepackage{amsmath}&#10;\pagestyle{empty}&#10;\begin{document}&#10;&#10;$$VR_{\varepsilon}(X) = \{\sigma \subseteq X\ |\ d(x,x') \leq 2\varepsilon,\ \forall x,x' \in \sigma\}.$$&#10;&#10;&#10;\end{document}"/>
  <p:tag name="IGUANATEXSIZE" val="20"/>
  <p:tag name="IGUANATEXCURSOR" val="186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3.1496"/>
  <p:tag name="LATEXADDIN" val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/>
  <p:tag name="IGUANATEXSIZE" val="20"/>
  <p:tag name="IGUANATEXCURSOR" val="863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584.9269"/>
  <p:tag name="ORIGINALWIDTH" val="1072.366"/>
  <p:tag name="LATEXADDIN" val="\documentclass{article}&#10;\usepackage{amsmath}&#10;\pagestyle{empty}&#10;\begin{document}&#10;&#10;The persistence pairs for the $H_0$ class with their persistence diagram coordinate (birth/death pair) come out as follows:&#10;$$(a,N/A): (0,\infty)$$&#10;$$(b,ab): (0,\sqrt{3})$$&#10;$$(c, cd): (0,\sqrt{1-x+x^2})$$&#10;$$(d, bd): (0,\sqrt{1-x+x^2}).$$&#10;The $H_1$ classes come out as&#10;$$(ad, abd): (2-x, 2-x)$$&#10;$$(ac, acd): (\sqrt{3}, 2-x).$$&#10;The only point with non-zero persistence is $(\sqrt{3}, 2-x).$&#10;&#10;\end{document}"/>
  <p:tag name="IGUANATEXSIZE" val="20"/>
  <p:tag name="IGUANATEXCURSOR" val="134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3.1496"/>
  <p:tag name="LATEXADDIN" val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/>
  <p:tag name="IGUANATEXSIZE" val="20"/>
  <p:tag name="IGUANATEXCURSOR" val="863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02.2122"/>
  <p:tag name="ORIGINALWIDTH" val="1073.116"/>
  <p:tag name="LATEXADDIN" val="\documentclass{article}&#10;\usepackage{amsmath}&#10;\pagestyle{empty}&#10;\begin{document}&#10;&#10;Recall that $\varphi(P)$ has no $H_1$ class with non-zero persistence. Thus, to compute $W_\infty(\varphi(P),\varphi(P'))$, we must match the $H_1$ class of $\varphi(P')$ with the diagonal. The $H_1$ class of $\varphi(P')$ has birth $\sqrt{3}$ and death $2-x$. Using the max norm, we find&#10;$$d: = W_\infty(\varphi(P),\varphi(P')) = 2-x-\sqrt{3} \geq 2-\frac{2-\sqrt{3}}{2} -\sqrt{3} \geq 0.1 = \varepsilon.$$&#10;Hence, our map $\varphi$ is discontinuous at $P$.&#10;&#10;&#10;\end{document}"/>
  <p:tag name="IGUANATEXSIZE" val="20"/>
  <p:tag name="IGUANATEXCURSOR" val="341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4.4769"/>
  <p:tag name="ORIGINALWIDTH" val="1384.327"/>
  <p:tag name="LATEXADDIN" val="\documentclass{article}&#10;\usepackage{amsmath}&#10;\pagestyle{empty}&#10;\begin{document}&#10;&#10;$\varepsilon$-perturbations&#10;&#10;&#10;\end{document}"/>
  <p:tag name="IGUANATEXSIZE" val="28"/>
  <p:tag name="IGUANATEXCURSOR" val="108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484.439"/>
  <p:tag name="LATEXADDIN" val="\documentclass{article}&#10;\usepackage{amsmath}&#10;\pagestyle{empty}&#10;\begin{document}&#10;&#10;&#10;$$Motta-Rips = \{\sigma \subset X ...\}$$&#10;&#10;\end{document}"/>
  <p:tag name="IGUANATEXSIZE" val="20"/>
  <p:tag name="IGUANATEXCURSOR" val="8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345.707"/>
  <p:tag name="ORIGINALWIDTH" val="7160.855"/>
  <p:tag name="LATEXADDIN" val="\documentclass{article}&#10;\usepackage{amsmath}&#10;\usepackage{algorithm2e}&#10;\RestyleAlgo{ruled}&#10;\pagestyle{empty}&#10;\begin{document}&#10;&#10;\SetKwComment{Comment}{/* }{ */}&#10;&#10;\begin{algorithm}&#10;\caption{An algorithm to compute Delaunay-Rips Filtration}\label{alg:one}&#10;\KwIn{$P = (\mathbf{p_1},\dots,\mathbf{p_n})$, $dim$ = maximum homology dimension to compute}&#10;\KwOut{Delaunay Rips Filtration}&#10;triangulation $\leftarrow$ Delaunay($P$)\\&#10;filtration $\leftarrow [([i], 0)]$ &#10;for $1\leq i\leq n$ \tcc{Add the 0-simplices into the filtration}&#10;\For{each simplex $\in$ triangulation}{&#10;    \For{$d \leftarrow 1$ \KwTo $dim+1$}{&#10;        $faces \leftarrow$ all $d$-simplex subsets of current simplex\\&#10;        \For{each face $\in$ faces}{&#10;            \If{face $\notin$ filtration and $d == 1$}{&#10;                $value \leftarrow$ distance($face[0]$, $face[1]$) \tcc{Calculate the euclidean distance between the two points}&#10;                filtration.append(($face$, $value$)) \tcc{Append 1-simplices}&#10;            }&#10;            \If{face $\notin$ filtration and $dim &gt; 1$}{&#10;                find $subface$ of $face$ with greatest $value$\\&#10;                filtration.append(($subface$, $value$)) \tcc{Add higher order simplices}&#10;            }&#10;        }&#10;    }&#10;}&#10;\end{algorithm}&#10;&#10;&#10;\end{document}"/>
  <p:tag name="IGUANATEXSIZE" val="20"/>
  <p:tag name="IGUANATEXCURSOR" val="124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3.689"/>
  <p:tag name="ORIGINALWIDTH" val="7165.354"/>
  <p:tag name="LATEXADDIN" val="\documentclass{article}&#10;\usepackage{amsmath, amssymb}&#10;\pagestyle{empty}&#10;\begin{document}&#10;&#10;&#10;Let ($\mathcal{P}$, $d_{GH}$) be the space of point clouds equipped with the Gromhov-Hausdorff metric and let ($\mathcal{D}$, $W_\infty$) be the space of Persistence Diagrams equipped with the bottle neck metric. Define&#10;$$\varphi: \mathcal{P} \to \mathcal{D}$$&#10;$$\varphi(P):= Pers(P)$$&#10;where $Pers(P)$ is the persistence diagram of the point cloud $P$ constructed using the Delaunay-Rips complex. Our example comes from 4 points taken in $\mathbb{R}^2$ where the instability is demonstrated as the discontinuity of $\varphi$.&#10;&#10;\end{document}"/>
  <p:tag name="IGUANATEXSIZE" val="20"/>
  <p:tag name="IGUANATEXCURSOR" val="52"/>
  <p:tag name="TRANSPARENCY" val="True"/>
  <p:tag name="LATEXENGINEID" val="0"/>
  <p:tag name="TEMPFOLDER" val=".\temp\"/>
  <p:tag name="LATEXFORMHEIGHT" val="378"/>
  <p:tag name="LATEXFORMWIDTH" val="625.2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81.2149"/>
  <p:tag name="ORIGINALWIDTH" val="4785.152"/>
  <p:tag name="LATEXADDIN" val="\documentclass{article}&#10;\usepackage{amsmath}&#10;\pagestyle{empty}&#10;\begin{document}&#10;&#10;Let $P \in \mathcal{P}$ as $P = \{(-1,0),(\frac{1}{2},\frac{\sqrt{3}}{2}),(\frac{1}{2},-\frac{\sqrt{3}}{2}),(1,0)\}.$&#10;&#10;&#10;\end{document}"/>
  <p:tag name="IGUANATEXSIZE" val="20"/>
  <p:tag name="IGUANATEXCURSOR" val="198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65.99173"/>
  <p:tag name="ORIGINALWIDTH" val="692.1635"/>
  <p:tag name="LATEXADDIN" val="\documentclass{article}&#10;\usepackage{amsmath}&#10;\pagestyle{empty}&#10;\begin{document}&#10;$\varphi(P)$ has no $H_1$ class with non-zero persistence\\ using the Delaunay-Rips filtration&#10;\end{document}"/>
  <p:tag name="IGUANATEXSIZE" val="20"/>
  <p:tag name="IGUANATEXCURSOR" val="13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530.1837"/>
  <p:tag name="ORIGINALWIDTH" val="1156.355"/>
  <p:tag name="LATEXADDIN" val="\documentclass{article}&#10;\usepackage{amsmath, amssymb}&#10;\pagestyle{empty}&#10;\begin{document}&#10;&#10;&#10;Fix $\varepsilon=0.1$. We now show that for any $\delta &gt; 0$, there exists $P' \in \mathcal{P}$ such that $d_{GH}(P,P')&lt; \delta$, but $W_\infty(\varphi(P), \varphi(P')) \geq \varepsilon.$ Take $P' = \{(-1,0),(\frac{1}{2},\frac{\sqrt{3}}{2}),(\frac{1}{2},-\frac{\sqrt{3}}{2}),(1-x,0)\}$ with $0&lt;x &lt; \delta &lt; \frac{2-\sqrt{3}}{2}$. This is a small perturbation of $P$ by pushing the point $(1,0)$ inside the unit circle thereby putting the points in general position. We only work with $\delta&lt;2-\sqrt{3}$ so that $\varphi(P')$ maintains an $H_1$ class with non-zero persistence; for this example to work, we further need $\delta &lt; \frac{2-\sqrt{3}}{2}$. We just compute the Hausdorff distance $d_H$ between $P$ and $P'$ in the plane taking the isometric embedding of $P$ to be the map that sends each of its points to itself in $\mathbb{R}^2$ and the same embedding for $P'$. Since the Gromov-Hausdorff distance is the infimum of $d_H(f(P),g(P'))$ over all isometric embeddings $f:P \to X$ and $g: P' \to X$ into any metric space $X$, $d_H(P,P')$ serves as an upper bound for $d_{GH}(P,P').$ We find that&#10;$$d_{GH}(P,P')\leq d_H(P,P')=x&lt;\delta.$$&#10;&#10;\end{document}"/>
  <p:tag name="IGUANATEXSIZE" val="20"/>
  <p:tag name="IGUANATEXCURSOR" val="92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80.24"/>
  <p:tag name="ORIGINALWIDTH" val="1070.116"/>
  <p:tag name="LATEXADDIN" val="\documentclass{article}&#10;\usepackage{amsmath}&#10;\pagestyle{empty}&#10;\begin{document}&#10;&#10;We have $P' = \{(-1,0),(\frac{1}{2},\frac{\sqrt{3}}{2}),(\frac{1}{2},-\frac{\sqrt{3}}{2}),(1-x,0)\}$ with $0&lt; x &lt; \delta &lt; 2-\sqrt{3}$.&#10;Our filtration has 4 key scale values, $t = 0&lt;\sqrt{1-x+x^2}&lt; \sqrt{3}&lt; 2-\delta$.&#10;&#10;&#10;\end{document}"/>
  <p:tag name="IGUANATEXSIZE" val="20"/>
  <p:tag name="IGUANATEXCURSOR" val="29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2.3997"/>
  <p:tag name="LATEXADDIN" val="\documentclass{article}&#10;\usepackage{amsmath}&#10;\pagestyle{empty}&#10;\begin{document}&#10;&#10;$$B=\bordermatrix{ &#10;    &amp;   a &amp; b &amp; c &amp; d &amp; bd &amp; cd &amp; ab &amp; ac &amp; ad &amp; abd &amp; acd\cr&#10;    a &amp; 0 &amp; 0 &amp; 0 &amp; 0 &amp;  0 &amp;  0 &amp;  1 &amp;  1 &amp;  1 &amp;   0 &amp;   0 \cr&#10;    b &amp; 0 &amp; 0 &amp; 0 &amp; 0 &amp;  1 &amp;  0 &amp;  1 &amp;  0 &amp;  0 &amp;   0 &amp;   0\cr&#10;    c &amp; 0 &amp; 0 &amp; 0 &amp; 0 &amp;  0 &amp;  1 &amp;  0 &amp;  1 &amp;  0 &amp;   0 &amp;   0\cr&#10;    d &amp; 0 &amp; 0 &amp; 0 &amp; 0 &amp;  1 &amp;  1 &amp;  0 &amp;  0 &amp;  1 &amp;   0 &amp;   0\cr&#10;   bd &amp; 0 &amp; 0 &amp; 0 &amp; 0 &amp;  0 &amp;  0 &amp;  0 &amp;  0 &amp;  0 &amp;   1 &amp;   0\cr&#10;   cd &amp; 0 &amp; 0 &amp; 0 &amp; 0 &amp;  0 &amp;  0 &amp;  0 &amp;  0 &amp;  0 &amp;   0 &amp;   1\cr&#10;   ab &amp; 0 &amp; 0 &amp; 0 &amp; 0 &amp;  0 &amp;  0 &amp;  0 &amp;  0 &amp;  0 &amp;   1 &amp;   0\cr&#10;   ac &amp; 0 &amp; 0 &amp; 0 &amp; 0 &amp;  0 &amp;  0 &amp;  0 &amp;  0 &amp;  0 &amp;   0 &amp;   1\cr&#10;   ad &amp; 0 &amp; 0 &amp; 0 &amp; 0 &amp;  0 &amp;  0 &amp;  0 &amp;  0 &amp;  0 &amp;   1 &amp;   1\cr&#10;  abd &amp; 0 &amp; 0 &amp; 0 &amp; 0 &amp;  0 &amp;  0 &amp;  0 &amp;  0 &amp;  0 &amp;   0 &amp;   0\cr&#10;  acd &amp; 0 &amp; 0 &amp; 0 &amp; 0 &amp;  0 &amp;  0 &amp;  0 &amp;  0 &amp;  0 &amp;   0 &amp;   0\cr&#10;    } \qquad$$&#10;&#10;&#10;\end{document}"/>
  <p:tag name="IGUANATEXSIZE" val="20"/>
  <p:tag name="IGUANATEXCURSOR" val="860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318</Words>
  <Application>Microsoft Office PowerPoint</Application>
  <PresentationFormat>Widescreen</PresentationFormat>
  <Paragraphs>75</Paragraphs>
  <Slides>48</Slides>
  <Notes>3</Notes>
  <HiddenSlides>6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Computation of Persistent Homology  Using the Delaunay-Rips Complex</vt:lpstr>
      <vt:lpstr>Anscombe’s Quartet</vt:lpstr>
      <vt:lpstr>The Datasaurus Dozen</vt:lpstr>
      <vt:lpstr>Problem</vt:lpstr>
      <vt:lpstr>Problem</vt:lpstr>
      <vt:lpstr>TDA</vt:lpstr>
      <vt:lpstr>TDA (Topological Data Analysis)</vt:lpstr>
      <vt:lpstr>TDA (Topological Data Analysis)</vt:lpstr>
      <vt:lpstr>TDA (Topological Data Analysis)</vt:lpstr>
      <vt:lpstr>TDA Applications</vt:lpstr>
      <vt:lpstr>Big Idea Pipeline</vt:lpstr>
      <vt:lpstr>Buzz words</vt:lpstr>
      <vt:lpstr>Buzz words</vt:lpstr>
      <vt:lpstr>Buzz words</vt:lpstr>
      <vt:lpstr>Main question:</vt:lpstr>
      <vt:lpstr>Rips</vt:lpstr>
      <vt:lpstr>Rips animation</vt:lpstr>
      <vt:lpstr>PD Interpretation</vt:lpstr>
      <vt:lpstr>Del-Rips animation</vt:lpstr>
      <vt:lpstr>PD Interpretation</vt:lpstr>
      <vt:lpstr>Persistence diagram comparison</vt:lpstr>
      <vt:lpstr>Run-time comparison</vt:lpstr>
      <vt:lpstr>Synthetic Data application</vt:lpstr>
      <vt:lpstr>Definition of Rips</vt:lpstr>
      <vt:lpstr>Definition of Delaunay Triangulation</vt:lpstr>
      <vt:lpstr>Definition of Delaunay-Rips complex</vt:lpstr>
      <vt:lpstr>Definition of filtration</vt:lpstr>
      <vt:lpstr>Algorithm for building filtration</vt:lpstr>
      <vt:lpstr>Question: How stable is this?</vt:lpstr>
      <vt:lpstr>Math behind instability</vt:lpstr>
      <vt:lpstr>PowerPoint Presentation</vt:lpstr>
      <vt:lpstr>PowerPoint Presentation</vt:lpstr>
      <vt:lpstr>Visual 4 pt example of instability</vt:lpstr>
      <vt:lpstr>Aside</vt:lpstr>
      <vt:lpstr>PowerPoint Presentation</vt:lpstr>
      <vt:lpstr>PowerPoint Presentation</vt:lpstr>
      <vt:lpstr>PowerPoint Presentation</vt:lpstr>
      <vt:lpstr>PowerPoint Presentation</vt:lpstr>
      <vt:lpstr>Conditions that guarantee stability</vt:lpstr>
      <vt:lpstr>Maintain Delaunay Triangulation!</vt:lpstr>
      <vt:lpstr>Existing work (Weller)</vt:lpstr>
      <vt:lpstr>Apply to real data sets</vt:lpstr>
      <vt:lpstr>Applications in ML</vt:lpstr>
      <vt:lpstr>Proving stability for other TDA methods</vt:lpstr>
      <vt:lpstr>Francis Motta</vt:lpstr>
      <vt:lpstr>FAU</vt:lpstr>
      <vt:lpstr>JMM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 of Persistent Homology  Using the Delaunay-Rips Complex</dc:title>
  <dc:creator>Amish Mishra</dc:creator>
  <cp:lastModifiedBy>Amish Mishra</cp:lastModifiedBy>
  <cp:revision>13</cp:revision>
  <dcterms:created xsi:type="dcterms:W3CDTF">2021-10-18T14:15:02Z</dcterms:created>
  <dcterms:modified xsi:type="dcterms:W3CDTF">2021-10-26T13:50:57Z</dcterms:modified>
</cp:coreProperties>
</file>